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7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4" r:id="rId3"/>
    <p:sldId id="644" r:id="rId4"/>
    <p:sldId id="258" r:id="rId5"/>
    <p:sldId id="259" r:id="rId6"/>
    <p:sldId id="260" r:id="rId7"/>
    <p:sldId id="261" r:id="rId8"/>
    <p:sldId id="262" r:id="rId9"/>
    <p:sldId id="263" r:id="rId10"/>
    <p:sldId id="643" r:id="rId11"/>
    <p:sldId id="265" r:id="rId12"/>
    <p:sldId id="266" r:id="rId13"/>
    <p:sldId id="267" r:id="rId14"/>
    <p:sldId id="268" r:id="rId15"/>
    <p:sldId id="269" r:id="rId16"/>
    <p:sldId id="645" r:id="rId17"/>
    <p:sldId id="271" r:id="rId18"/>
    <p:sldId id="272" r:id="rId19"/>
    <p:sldId id="289" r:id="rId20"/>
    <p:sldId id="1154" r:id="rId21"/>
    <p:sldId id="628" r:id="rId22"/>
    <p:sldId id="657" r:id="rId23"/>
    <p:sldId id="1155" r:id="rId24"/>
    <p:sldId id="642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ine Schwartz" initials="JS" lastIdx="1" clrIdx="0">
    <p:extLst>
      <p:ext uri="{19B8F6BF-5375-455C-9EA6-DF929625EA0E}">
        <p15:presenceInfo xmlns:p15="http://schemas.microsoft.com/office/powerpoint/2012/main" userId="S::JSchwartz@atlantaregional.org::5c93edc0-e9fa-4643-9ed0-9d07b21333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95062" autoAdjust="0"/>
  </p:normalViewPr>
  <p:slideViewPr>
    <p:cSldViewPr>
      <p:cViewPr varScale="1">
        <p:scale>
          <a:sx n="104" d="100"/>
          <a:sy n="104" d="100"/>
        </p:scale>
        <p:origin x="72" y="2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8C99F75-148F-4505-B951-171F7D2C5484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2B90890-C0C1-4FFF-87C7-2AFC04458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00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CCFBA-7CEC-49D2-863F-8E94E512FFB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CDF54-E726-4A65-8C8C-9380886AD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63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CDF54-E726-4A65-8C8C-9380886AD08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861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CDF54-E726-4A65-8C8C-9380886AD0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86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CDF54-E726-4A65-8C8C-9380886AD0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1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3CDF54-E726-4A65-8C8C-9380886AD0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58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CDF54-E726-4A65-8C8C-9380886AD0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70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2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91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7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688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52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90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87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87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94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55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3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47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6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69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043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7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C56FE87-0A12-41AD-805E-1E241A10B1F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51F527F-AAEF-47B0-A004-F9192B032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7752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mailto:jschwartz@atlantaregional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>
            <a:normAutofit/>
          </a:bodyPr>
          <a:lstStyle/>
          <a:p>
            <a:r>
              <a:rPr lang="en-US" dirty="0"/>
              <a:t>Joint BAC Meeting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>
            <a:normAutofit/>
          </a:bodyPr>
          <a:lstStyle/>
          <a:p>
            <a:r>
              <a:rPr lang="en-US" dirty="0"/>
              <a:t>November 3,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7735D-8628-4EBF-95CD-F2A9383227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1" y="787489"/>
            <a:ext cx="4876800" cy="2359638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67552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131529-CD3D-409F-005F-81311B7FB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" b="67"/>
          <a:stretch/>
        </p:blipFill>
        <p:spPr>
          <a:xfrm>
            <a:off x="1629884" y="0"/>
            <a:ext cx="8892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34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68CEC9-1AEE-C306-25D9-7F810CCBB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" b="740"/>
          <a:stretch/>
        </p:blipFill>
        <p:spPr>
          <a:xfrm>
            <a:off x="1593860" y="39123"/>
            <a:ext cx="9004280" cy="681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2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8F9AB1-67BF-1FFB-A97F-FE854C90E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897" y="-76200"/>
            <a:ext cx="9021503" cy="6973479"/>
          </a:xfrm>
        </p:spPr>
      </p:pic>
    </p:spTree>
    <p:extLst>
      <p:ext uri="{BB962C8B-B14F-4D97-AF65-F5344CB8AC3E}">
        <p14:creationId xmlns:p14="http://schemas.microsoft.com/office/powerpoint/2010/main" val="3011338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1B40D5-6D69-504C-596F-2C0EC27CCE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" r="55"/>
          <a:stretch/>
        </p:blipFill>
        <p:spPr>
          <a:xfrm>
            <a:off x="1622435" y="1"/>
            <a:ext cx="8813084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65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2ECC18-B7FD-C460-468B-6DF084910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" b="135"/>
          <a:stretch/>
        </p:blipFill>
        <p:spPr>
          <a:xfrm>
            <a:off x="1587500" y="-1"/>
            <a:ext cx="8966200" cy="693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16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7EE0E-F086-FD47-AC59-6826620F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F506E7-C082-E638-CAAF-A2F343782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0806" y="938"/>
            <a:ext cx="8873844" cy="6857062"/>
          </a:xfrm>
        </p:spPr>
      </p:pic>
    </p:spTree>
    <p:extLst>
      <p:ext uri="{BB962C8B-B14F-4D97-AF65-F5344CB8AC3E}">
        <p14:creationId xmlns:p14="http://schemas.microsoft.com/office/powerpoint/2010/main" val="3198578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239A-6C16-4D57-B9CF-59BB37F97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989" y="3764464"/>
            <a:ext cx="9144000" cy="1641490"/>
          </a:xfrm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en-US" sz="65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New District Website Features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4D00B-22A5-4375-AA6E-11D5BE5304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4" b="15312"/>
          <a:stretch/>
        </p:blipFill>
        <p:spPr>
          <a:xfrm>
            <a:off x="20" y="0"/>
            <a:ext cx="12191980" cy="3443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D17E9-32D0-4A56-8FB9-94080201A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5439" y="5726875"/>
            <a:ext cx="920499" cy="9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56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running in a race&#10;&#10;Description automatically generated with medium confidence">
            <a:extLst>
              <a:ext uri="{FF2B5EF4-FFF2-40B4-BE49-F238E27FC236}">
                <a16:creationId xmlns:a16="http://schemas.microsoft.com/office/drawing/2014/main" id="{503223D8-4B21-1472-34E8-14EBF374C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DA46F5-E2A8-8594-0E4E-D726197A5F71}"/>
              </a:ext>
            </a:extLst>
          </p:cNvPr>
          <p:cNvSpPr txBox="1"/>
          <p:nvPr/>
        </p:nvSpPr>
        <p:spPr>
          <a:xfrm>
            <a:off x="801089" y="6022582"/>
            <a:ext cx="10589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Saturday, March 16, 2024 at the Chattahoochee Nature Center</a:t>
            </a:r>
          </a:p>
        </p:txBody>
      </p:sp>
    </p:spTree>
    <p:extLst>
      <p:ext uri="{BB962C8B-B14F-4D97-AF65-F5344CB8AC3E}">
        <p14:creationId xmlns:p14="http://schemas.microsoft.com/office/powerpoint/2010/main" val="3443003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18CC6-D205-39E7-9E64-7100C2986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0702F7-CB95-2A40-EF04-FA41B8EB7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3455"/>
            <a:ext cx="12192000" cy="52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63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B1A1E0-EABA-E59C-D5B5-FF58E9451AA4}"/>
              </a:ext>
            </a:extLst>
          </p:cNvPr>
          <p:cNvSpPr txBox="1">
            <a:spLocks/>
          </p:cNvSpPr>
          <p:nvPr/>
        </p:nvSpPr>
        <p:spPr>
          <a:xfrm>
            <a:off x="532384" y="433137"/>
            <a:ext cx="3153791" cy="1271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Drought Status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CF608E-587F-CDA6-22C8-206761597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4686" y="1413001"/>
            <a:ext cx="6669169" cy="515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501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239A-6C16-4D57-B9CF-59BB37F97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8D659-0563-4DF1-9DA6-4C776C6C7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8005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Tour with Finding the Flint </a:t>
            </a:r>
          </a:p>
          <a:p>
            <a:r>
              <a:rPr lang="en-US" dirty="0"/>
              <a:t>Announcements</a:t>
            </a:r>
          </a:p>
          <a:p>
            <a:pPr lvl="1"/>
            <a:r>
              <a:rPr lang="en-US" dirty="0"/>
              <a:t>2023 Water Reflections Calendar Contest Winners</a:t>
            </a:r>
          </a:p>
          <a:p>
            <a:pPr lvl="1"/>
            <a:r>
              <a:rPr lang="en-US" dirty="0"/>
              <a:t>Website Update and Walkthrough</a:t>
            </a:r>
          </a:p>
          <a:p>
            <a:pPr lvl="1"/>
            <a:r>
              <a:rPr lang="en-US" dirty="0"/>
              <a:t>2024 Water Drop Dash 5K</a:t>
            </a:r>
          </a:p>
          <a:p>
            <a:pPr lvl="1"/>
            <a:r>
              <a:rPr lang="en-US" dirty="0"/>
              <a:t>Water Supply Update</a:t>
            </a:r>
          </a:p>
          <a:p>
            <a:r>
              <a:rPr lang="en-US" dirty="0"/>
              <a:t>Flint &amp; Ocmulgee Chair Elections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C04FC-ECAA-488E-AD29-D15C78D07B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5439" y="5726875"/>
            <a:ext cx="920499" cy="9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15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9DAA55C-1640-4563-BD11-FCF749079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43" y="206025"/>
            <a:ext cx="3352800" cy="2819400"/>
          </a:xfrm>
        </p:spPr>
        <p:txBody>
          <a:bodyPr>
            <a:normAutofit/>
          </a:bodyPr>
          <a:lstStyle/>
          <a:p>
            <a:r>
              <a:rPr lang="en-US" sz="38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Moisture Index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481A2-B3E2-4879-B218-E141E3A2E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959" y="29384"/>
            <a:ext cx="5337031" cy="67992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294B01-F958-4CFB-8626-4A4CF632A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44" y="2624013"/>
            <a:ext cx="4267157" cy="31411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0739428-00F5-4914-8A8B-84492D34714E}"/>
              </a:ext>
            </a:extLst>
          </p:cNvPr>
          <p:cNvSpPr/>
          <p:nvPr/>
        </p:nvSpPr>
        <p:spPr>
          <a:xfrm>
            <a:off x="3706142" y="3624112"/>
            <a:ext cx="328179" cy="20140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292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56E8EB-1594-479D-ABD9-D6C8F5D4A0C1}"/>
              </a:ext>
            </a:extLst>
          </p:cNvPr>
          <p:cNvSpPr/>
          <p:nvPr/>
        </p:nvSpPr>
        <p:spPr>
          <a:xfrm>
            <a:off x="3866758" y="692568"/>
            <a:ext cx="7559393" cy="54728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0239A-6C16-4D57-B9CF-59BB37F97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09" y="206025"/>
            <a:ext cx="3352800" cy="2819400"/>
          </a:xfrm>
        </p:spPr>
        <p:txBody>
          <a:bodyPr>
            <a:normAutofit/>
          </a:bodyPr>
          <a:lstStyle/>
          <a:p>
            <a:r>
              <a:rPr lang="en-US" sz="3800" dirty="0">
                <a:gradFill flip="none" rotWithShape="1">
                  <a:gsLst>
                    <a:gs pos="28000">
                      <a:srgbClr val="EDEDED"/>
                    </a:gs>
                    <a:gs pos="0">
                      <a:srgbClr val="BFBFBF"/>
                    </a:gs>
                    <a:gs pos="100000">
                      <a:srgbClr val="FFFFFF"/>
                    </a:gs>
                  </a:gsLst>
                  <a:lin ang="4800000" scaled="0"/>
                  <a:tileRect/>
                </a:gradFill>
              </a:rPr>
              <a:t>Rainfall in Metro Atlanta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F9C7D3-D4F9-46D4-9FBF-37175B109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10" y="2638055"/>
            <a:ext cx="2533780" cy="387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AF8D50-3E60-449B-BF4A-F1D49F56C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956" y="2538951"/>
            <a:ext cx="215911" cy="11494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886A7F7-9B20-487E-AE4F-A750F099E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1484" y="912100"/>
            <a:ext cx="7088095" cy="514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15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EC7056-001E-41A3-9B05-41DDEA996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169" y="138135"/>
            <a:ext cx="4970277" cy="3358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A9AB48-0CC9-4D95-AC73-41133B2F5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687" y="138135"/>
            <a:ext cx="5109923" cy="34526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6839F78-72C5-46E5-A37A-A7342ACD24BD}"/>
              </a:ext>
            </a:extLst>
          </p:cNvPr>
          <p:cNvGrpSpPr/>
          <p:nvPr/>
        </p:nvGrpSpPr>
        <p:grpSpPr>
          <a:xfrm>
            <a:off x="3803650" y="117437"/>
            <a:ext cx="3200400" cy="1016776"/>
            <a:chOff x="3630023" y="-20700"/>
            <a:chExt cx="3200400" cy="101677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1521D9-4A17-459B-A135-E2B6F45D8991}"/>
                </a:ext>
              </a:extLst>
            </p:cNvPr>
            <p:cNvSpPr txBox="1"/>
            <p:nvPr/>
          </p:nvSpPr>
          <p:spPr>
            <a:xfrm>
              <a:off x="3630023" y="-20700"/>
              <a:ext cx="2133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Lake Lanier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(10/26)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1064.31’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FBA9C5-DA21-4010-9B6D-39BA80C62D69}"/>
                </a:ext>
              </a:extLst>
            </p:cNvPr>
            <p:cNvSpPr txBox="1"/>
            <p:nvPr/>
          </p:nvSpPr>
          <p:spPr>
            <a:xfrm>
              <a:off x="4696823" y="734466"/>
              <a:ext cx="2133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C0C0C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Full pool elev. – 1071’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7F6116-9442-41F1-90DF-0ECB921BBF33}"/>
              </a:ext>
            </a:extLst>
          </p:cNvPr>
          <p:cNvGrpSpPr/>
          <p:nvPr/>
        </p:nvGrpSpPr>
        <p:grpSpPr>
          <a:xfrm>
            <a:off x="8957451" y="165175"/>
            <a:ext cx="3433571" cy="1566932"/>
            <a:chOff x="9185632" y="424119"/>
            <a:chExt cx="3433571" cy="15669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D13B82-CF7F-4D49-A8A0-A0F2D1AA7E87}"/>
                </a:ext>
              </a:extLst>
            </p:cNvPr>
            <p:cNvSpPr txBox="1"/>
            <p:nvPr/>
          </p:nvSpPr>
          <p:spPr>
            <a:xfrm>
              <a:off x="9185632" y="424119"/>
              <a:ext cx="28028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Allatoona Reservoir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(10/26)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832.60’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79DAB0-0AD1-4376-86A7-8B9F50E06D69}"/>
                </a:ext>
              </a:extLst>
            </p:cNvPr>
            <p:cNvSpPr txBox="1"/>
            <p:nvPr/>
          </p:nvSpPr>
          <p:spPr>
            <a:xfrm>
              <a:off x="10778050" y="1729441"/>
              <a:ext cx="184115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highlight>
                    <a:srgbClr val="C0C0C0"/>
                  </a:highlight>
                  <a:uLnTx/>
                  <a:uFillTx/>
                  <a:latin typeface="Calibri" panose="020F0502020204030204"/>
                  <a:ea typeface="+mn-ea"/>
                  <a:cs typeface="+mn-cs"/>
                </a:rPr>
                <a:t>Full pool elev. – 835’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594F0AA-A8EA-49FF-BB4A-C26C5924BD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4468" y="3808454"/>
            <a:ext cx="3854428" cy="28068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12C09B-495D-49CF-8206-5D1C66B50A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0010" y="3688327"/>
            <a:ext cx="3847366" cy="295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10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153F92-C248-4568-89DC-28EA488FC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05" y="536488"/>
            <a:ext cx="4554876" cy="521352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67868B-0A4C-4600-841B-94A60EA51AE8}"/>
              </a:ext>
            </a:extLst>
          </p:cNvPr>
          <p:cNvCxnSpPr>
            <a:cxnSpLocks/>
          </p:cNvCxnSpPr>
          <p:nvPr/>
        </p:nvCxnSpPr>
        <p:spPr>
          <a:xfrm flipV="1">
            <a:off x="3554858" y="2826459"/>
            <a:ext cx="2342508" cy="1190737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FABEEE-CEAA-4FD7-BC46-60CF3ECB8E72}"/>
              </a:ext>
            </a:extLst>
          </p:cNvPr>
          <p:cNvCxnSpPr>
            <a:cxnSpLocks/>
          </p:cNvCxnSpPr>
          <p:nvPr/>
        </p:nvCxnSpPr>
        <p:spPr>
          <a:xfrm>
            <a:off x="2702103" y="5126804"/>
            <a:ext cx="4039696" cy="74059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3CAE395-3CBF-426A-994F-B010CBF88139}"/>
              </a:ext>
            </a:extLst>
          </p:cNvPr>
          <p:cNvSpPr/>
          <p:nvPr/>
        </p:nvSpPr>
        <p:spPr>
          <a:xfrm>
            <a:off x="5404208" y="380143"/>
            <a:ext cx="6316588" cy="3014008"/>
          </a:xfrm>
          <a:prstGeom prst="rect">
            <a:avLst/>
          </a:prstGeom>
          <a:solidFill>
            <a:schemeClr val="tx1"/>
          </a:solidFill>
          <a:ln w="5715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6741D-AF47-4DDF-9833-7BD0487AA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5158" y="716030"/>
            <a:ext cx="2808669" cy="234360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852A3B-96BE-422F-89BB-52CC1D77D1CD}"/>
              </a:ext>
            </a:extLst>
          </p:cNvPr>
          <p:cNvSpPr/>
          <p:nvPr/>
        </p:nvSpPr>
        <p:spPr>
          <a:xfrm>
            <a:off x="5404208" y="3526669"/>
            <a:ext cx="6316588" cy="3052480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6CDF64-2055-44B1-914F-0AD16CCBF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7051" y="3824820"/>
            <a:ext cx="2862088" cy="2414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FB37DA-1CEA-484B-A1FF-E86205ED2A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5834" y="3875397"/>
            <a:ext cx="2862088" cy="229731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14DBD-D939-B10C-4AE7-CDCE5353F6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9776" y="737268"/>
            <a:ext cx="2892726" cy="238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43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239A-6C16-4D57-B9CF-59BB37F97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989" y="3764464"/>
            <a:ext cx="9144000" cy="1641490"/>
          </a:xfrm>
        </p:spPr>
        <p:txBody>
          <a:bodyPr vert="horz" wrap="none" lIns="91440" tIns="45720" rIns="91440" bIns="45720" rtlCol="0" anchor="t">
            <a:normAutofit fontScale="90000"/>
          </a:bodyPr>
          <a:lstStyle/>
          <a:p>
            <a:pPr algn="ctr"/>
            <a:r>
              <a:rPr lang="en-US" sz="65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Next meeting: February 2024</a:t>
            </a:r>
            <a:br>
              <a:rPr lang="en-US" sz="65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endParaRPr lang="en-US" sz="6500" spc="-300" dirty="0">
              <a:gradFill flip="none" rotWithShape="1">
                <a:gsLst>
                  <a:gs pos="32000">
                    <a:schemeClr val="tx1">
                      <a:lumMod val="89000"/>
                    </a:schemeClr>
                  </a:gs>
                  <a:gs pos="0">
                    <a:schemeClr val="bg1">
                      <a:lumMod val="41000"/>
                      <a:lumOff val="59000"/>
                    </a:schemeClr>
                  </a:gs>
                  <a:gs pos="100000">
                    <a:schemeClr val="tx2">
                      <a:lumMod val="0"/>
                      <a:lumOff val="100000"/>
                    </a:scheme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4D00B-22A5-4375-AA6E-11D5BE5304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4" b="15312"/>
          <a:stretch/>
        </p:blipFill>
        <p:spPr>
          <a:xfrm>
            <a:off x="20" y="0"/>
            <a:ext cx="12191980" cy="3443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7C220-A748-4CC4-89ED-E4489599A5ED}"/>
              </a:ext>
            </a:extLst>
          </p:cNvPr>
          <p:cNvSpPr txBox="1"/>
          <p:nvPr/>
        </p:nvSpPr>
        <p:spPr>
          <a:xfrm>
            <a:off x="909011" y="5327888"/>
            <a:ext cx="944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District BAC Contact: Justine Schwartz, </a:t>
            </a:r>
            <a:r>
              <a:rPr lang="en-US" sz="2500" dirty="0">
                <a:hlinkClick r:id="rId4"/>
              </a:rPr>
              <a:t>jschwartz@atlantaregional.org</a:t>
            </a:r>
            <a:r>
              <a:rPr lang="en-US" sz="25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D17E9-32D0-4A56-8FB9-94080201A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5439" y="5726875"/>
            <a:ext cx="920499" cy="9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14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0239A-6C16-4D57-B9CF-59BB37F97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8989" y="3764464"/>
            <a:ext cx="9144000" cy="1641490"/>
          </a:xfrm>
        </p:spPr>
        <p:txBody>
          <a:bodyPr vert="horz" wrap="none" lIns="91440" tIns="45720" rIns="91440" bIns="45720" rtlCol="0" anchor="t">
            <a:normAutofit fontScale="90000"/>
          </a:bodyPr>
          <a:lstStyle/>
          <a:p>
            <a:pPr algn="ctr"/>
            <a:r>
              <a:rPr lang="en-US" sz="65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2023 Water Reflections </a:t>
            </a:r>
            <a:br>
              <a:rPr lang="en-US" sz="65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en-US" sz="6500" spc="-300" dirty="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Calendar Contest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94D00B-22A5-4375-AA6E-11D5BE5304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4" b="15312"/>
          <a:stretch/>
        </p:blipFill>
        <p:spPr>
          <a:xfrm>
            <a:off x="20" y="0"/>
            <a:ext cx="12191980" cy="3443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7C220-A748-4CC4-89ED-E4489599A5ED}"/>
              </a:ext>
            </a:extLst>
          </p:cNvPr>
          <p:cNvSpPr txBox="1"/>
          <p:nvPr/>
        </p:nvSpPr>
        <p:spPr>
          <a:xfrm>
            <a:off x="1846888" y="5364043"/>
            <a:ext cx="944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/>
              <a:t>Month-by-month winners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D17E9-32D0-4A56-8FB9-94080201AB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5439" y="5726875"/>
            <a:ext cx="920499" cy="9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15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9AE84B-6113-BEF7-D0F4-913BC89C4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r="947"/>
          <a:stretch/>
        </p:blipFill>
        <p:spPr>
          <a:xfrm>
            <a:off x="1663720" y="-102244"/>
            <a:ext cx="8877280" cy="69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38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74E2F9-65D0-4158-FC4B-1ABCD0A31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" b="1376"/>
          <a:stretch/>
        </p:blipFill>
        <p:spPr>
          <a:xfrm>
            <a:off x="1479570" y="1"/>
            <a:ext cx="9195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01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E6A5AF-1B3C-9934-C021-232C81A52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" b="1630"/>
          <a:stretch/>
        </p:blipFill>
        <p:spPr>
          <a:xfrm>
            <a:off x="1491343" y="23040"/>
            <a:ext cx="9142409" cy="683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83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A4EB87-DD48-DB5A-C4D7-87714E2A6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" b="74"/>
          <a:stretch/>
        </p:blipFill>
        <p:spPr>
          <a:xfrm>
            <a:off x="1642605" y="0"/>
            <a:ext cx="8870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28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80F71E4-6452-9FF1-BF74-6127AFE61F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7006" y="6350"/>
            <a:ext cx="8911944" cy="6886503"/>
          </a:xfrm>
        </p:spPr>
      </p:pic>
    </p:spTree>
    <p:extLst>
      <p:ext uri="{BB962C8B-B14F-4D97-AF65-F5344CB8AC3E}">
        <p14:creationId xmlns:p14="http://schemas.microsoft.com/office/powerpoint/2010/main" val="1636383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D84977-8E5C-D672-99ED-B80121331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" b="65"/>
          <a:stretch/>
        </p:blipFill>
        <p:spPr>
          <a:xfrm>
            <a:off x="1689120" y="-22401"/>
            <a:ext cx="8934430" cy="690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10864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2711</TotalTime>
  <Words>119</Words>
  <Application>Microsoft Office PowerPoint</Application>
  <PresentationFormat>Widescreen</PresentationFormat>
  <Paragraphs>31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Corbel</vt:lpstr>
      <vt:lpstr>Depth</vt:lpstr>
      <vt:lpstr>Joint BAC Meeting</vt:lpstr>
      <vt:lpstr>Agenda </vt:lpstr>
      <vt:lpstr>2023 Water Reflections  Calendar Contest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District Website Features</vt:lpstr>
      <vt:lpstr>PowerPoint Presentation</vt:lpstr>
      <vt:lpstr>PowerPoint Presentation</vt:lpstr>
      <vt:lpstr>PowerPoint Presentation</vt:lpstr>
      <vt:lpstr>Moisture Index</vt:lpstr>
      <vt:lpstr>Rainfall in Metro Atlanta</vt:lpstr>
      <vt:lpstr>PowerPoint Presentation</vt:lpstr>
      <vt:lpstr>PowerPoint Presentation</vt:lpstr>
      <vt:lpstr>Next meeting: February 2024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Joint BAC Meeting</dc:title>
  <dc:creator>Justine Schwartz</dc:creator>
  <cp:lastModifiedBy>Justine Schwartz</cp:lastModifiedBy>
  <cp:revision>82</cp:revision>
  <dcterms:created xsi:type="dcterms:W3CDTF">2021-01-26T14:22:13Z</dcterms:created>
  <dcterms:modified xsi:type="dcterms:W3CDTF">2023-11-02T23:23:28Z</dcterms:modified>
</cp:coreProperties>
</file>