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92" r:id="rId2"/>
    <p:sldId id="372" r:id="rId3"/>
    <p:sldId id="467" r:id="rId4"/>
    <p:sldId id="472" r:id="rId5"/>
    <p:sldId id="473" r:id="rId6"/>
    <p:sldId id="474" r:id="rId7"/>
    <p:sldId id="475" r:id="rId8"/>
    <p:sldId id="477" r:id="rId9"/>
    <p:sldId id="476" r:id="rId10"/>
    <p:sldId id="478" r:id="rId11"/>
    <p:sldId id="479" r:id="rId12"/>
    <p:sldId id="481" r:id="rId13"/>
    <p:sldId id="482" r:id="rId14"/>
    <p:sldId id="487" r:id="rId15"/>
    <p:sldId id="486" r:id="rId16"/>
    <p:sldId id="460" r:id="rId17"/>
    <p:sldId id="485" r:id="rId18"/>
    <p:sldId id="484" r:id="rId19"/>
    <p:sldId id="483" r:id="rId20"/>
    <p:sldId id="488" r:id="rId21"/>
    <p:sldId id="490" r:id="rId22"/>
    <p:sldId id="489" r:id="rId23"/>
    <p:sldId id="471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ny Johnson" initials="DJ" lastIdx="3" clrIdx="0">
    <p:extLst>
      <p:ext uri="{19B8F6BF-5375-455C-9EA6-DF929625EA0E}">
        <p15:presenceInfo xmlns:p15="http://schemas.microsoft.com/office/powerpoint/2012/main" userId="S-1-5-21-1645522239-1708537768-842925246-328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6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33"/>
    <p:restoredTop sz="93722" autoAdjust="0"/>
  </p:normalViewPr>
  <p:slideViewPr>
    <p:cSldViewPr>
      <p:cViewPr varScale="1">
        <p:scale>
          <a:sx n="97" d="100"/>
          <a:sy n="97" d="100"/>
        </p:scale>
        <p:origin x="666" y="39"/>
      </p:cViewPr>
      <p:guideLst>
        <p:guide orient="horz" pos="18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AAF84-86E8-46F7-B6EB-9EA5F7665E0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BD593-0236-427C-BAAA-15BC84449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6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D593-0236-427C-BAAA-15BC84449F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44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D593-0236-427C-BAAA-15BC84449F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55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D593-0236-427C-BAAA-15BC84449F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57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D593-0236-427C-BAAA-15BC84449F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83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D593-0236-427C-BAAA-15BC84449F6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8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D593-0236-427C-BAAA-15BC84449F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7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D593-0236-427C-BAAA-15BC84449F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23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D593-0236-427C-BAAA-15BC84449F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0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D593-0236-427C-BAAA-15BC84449F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60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D593-0236-427C-BAAA-15BC84449F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88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D593-0236-427C-BAAA-15BC84449F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58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D593-0236-427C-BAAA-15BC84449F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79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D593-0236-427C-BAAA-15BC84449F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3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09" y="0"/>
            <a:ext cx="9245600" cy="6934200"/>
          </a:xfrm>
          <a:prstGeom prst="rect">
            <a:avLst/>
          </a:prstGeom>
        </p:spPr>
      </p:pic>
      <p:pic>
        <p:nvPicPr>
          <p:cNvPr id="5" name="Picture 4" descr="DistrictLogo_BackgroundBlu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27273" r="32727" b="31515"/>
          <a:stretch/>
        </p:blipFill>
        <p:spPr>
          <a:xfrm>
            <a:off x="-56010" y="5638800"/>
            <a:ext cx="1371600" cy="12954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09" y="3810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33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09" y="19519"/>
            <a:ext cx="9245600" cy="6934200"/>
          </a:xfrm>
          <a:prstGeom prst="rect">
            <a:avLst/>
          </a:prstGeom>
        </p:spPr>
      </p:pic>
      <p:pic>
        <p:nvPicPr>
          <p:cNvPr id="5" name="Picture 4" descr="DistrictLogo_BackgroundBlu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27273" r="32727" b="31515"/>
          <a:stretch/>
        </p:blipFill>
        <p:spPr>
          <a:xfrm>
            <a:off x="-56010" y="5658319"/>
            <a:ext cx="13716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91" y="228600"/>
            <a:ext cx="8839200" cy="1143000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5400000"/>
            </a:lightRig>
          </a:scene3d>
          <a:sp3d prstMaterial="metal">
            <a:bevelT prst="slope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Section 3 </a:t>
            </a:r>
            <a:b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Existing Facilities and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200900" cy="470892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Water use trends</a:t>
            </a:r>
          </a:p>
          <a:p>
            <a:r>
              <a:rPr lang="en-US" sz="3600" dirty="0">
                <a:solidFill>
                  <a:schemeClr val="bg1"/>
                </a:solidFill>
              </a:rPr>
              <a:t>Permit capacities by system</a:t>
            </a:r>
          </a:p>
          <a:p>
            <a:r>
              <a:rPr lang="en-US" sz="3600" dirty="0">
                <a:solidFill>
                  <a:schemeClr val="bg1"/>
                </a:solidFill>
              </a:rPr>
              <a:t>Water conservation practices</a:t>
            </a:r>
          </a:p>
          <a:p>
            <a:r>
              <a:rPr lang="en-US" sz="3600" dirty="0">
                <a:solidFill>
                  <a:schemeClr val="bg1"/>
                </a:solidFill>
              </a:rPr>
              <a:t>Land use </a:t>
            </a:r>
          </a:p>
          <a:p>
            <a:r>
              <a:rPr lang="en-US" sz="3600" dirty="0">
                <a:solidFill>
                  <a:schemeClr val="bg1"/>
                </a:solidFill>
              </a:rPr>
              <a:t>Surface Water Quality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9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09" y="19519"/>
            <a:ext cx="9245600" cy="6934200"/>
          </a:xfrm>
          <a:prstGeom prst="rect">
            <a:avLst/>
          </a:prstGeom>
        </p:spPr>
      </p:pic>
      <p:pic>
        <p:nvPicPr>
          <p:cNvPr id="5" name="Picture 4" descr="DistrictLogo_BackgroundBlu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27273" r="32727" b="31515"/>
          <a:stretch/>
        </p:blipFill>
        <p:spPr>
          <a:xfrm>
            <a:off x="-56010" y="5658319"/>
            <a:ext cx="13716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91" y="228600"/>
            <a:ext cx="8839200" cy="1143000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5400000"/>
            </a:lightRig>
          </a:scene3d>
          <a:sp3d prstMaterial="metal">
            <a:bevelT prst="slope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Section 4 </a:t>
            </a:r>
            <a:b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Future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200900" cy="470892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Population/employment forecasting</a:t>
            </a:r>
          </a:p>
          <a:p>
            <a:r>
              <a:rPr lang="en-US" sz="3600" dirty="0">
                <a:solidFill>
                  <a:schemeClr val="bg1"/>
                </a:solidFill>
              </a:rPr>
              <a:t>Water and wastewater demand forecasting methodology </a:t>
            </a:r>
          </a:p>
          <a:p>
            <a:r>
              <a:rPr lang="en-US" sz="3600" dirty="0">
                <a:solidFill>
                  <a:schemeClr val="bg1"/>
                </a:solidFill>
              </a:rPr>
              <a:t>2050 water/wastewater demand forecasts</a:t>
            </a:r>
          </a:p>
          <a:p>
            <a:r>
              <a:rPr lang="en-US" sz="3600" dirty="0">
                <a:solidFill>
                  <a:schemeClr val="bg1"/>
                </a:solidFill>
              </a:rPr>
              <a:t>2050 land use projections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1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09" y="19519"/>
            <a:ext cx="9245600" cy="6934200"/>
          </a:xfrm>
          <a:prstGeom prst="rect">
            <a:avLst/>
          </a:prstGeom>
        </p:spPr>
      </p:pic>
      <p:pic>
        <p:nvPicPr>
          <p:cNvPr id="5" name="Picture 4" descr="DistrictLogo_BackgroundBlu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27273" r="32727" b="31515"/>
          <a:stretch/>
        </p:blipFill>
        <p:spPr>
          <a:xfrm>
            <a:off x="-56010" y="5658319"/>
            <a:ext cx="13716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91" y="228600"/>
            <a:ext cx="8839200" cy="1143000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5400000"/>
            </a:lightRig>
          </a:scene3d>
          <a:sp3d prstMaterial="metal">
            <a:bevelT prst="slope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Section 4 </a:t>
            </a:r>
            <a:b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Future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200900" cy="4708920"/>
          </a:xfrm>
        </p:spPr>
        <p:txBody>
          <a:bodyPr>
            <a:norm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375760"/>
            <a:ext cx="7391400" cy="54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60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09" y="19519"/>
            <a:ext cx="9245600" cy="6934200"/>
          </a:xfrm>
          <a:prstGeom prst="rect">
            <a:avLst/>
          </a:prstGeom>
        </p:spPr>
      </p:pic>
      <p:pic>
        <p:nvPicPr>
          <p:cNvPr id="5" name="Picture 4" descr="DistrictLogo_BackgroundBlu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27273" r="32727" b="31515"/>
          <a:stretch/>
        </p:blipFill>
        <p:spPr>
          <a:xfrm>
            <a:off x="-56010" y="5658319"/>
            <a:ext cx="13716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91" y="228600"/>
            <a:ext cx="8839200" cy="1143000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5400000"/>
            </a:lightRig>
          </a:scene3d>
          <a:sp3d prstMaterial="metal">
            <a:bevelT prst="slope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Section 4 </a:t>
            </a:r>
            <a:b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Future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200900" cy="4708920"/>
          </a:xfrm>
        </p:spPr>
        <p:txBody>
          <a:bodyPr>
            <a:norm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432683"/>
            <a:ext cx="6992492" cy="528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26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09" y="19519"/>
            <a:ext cx="9245600" cy="6934200"/>
          </a:xfrm>
          <a:prstGeom prst="rect">
            <a:avLst/>
          </a:prstGeom>
        </p:spPr>
      </p:pic>
      <p:pic>
        <p:nvPicPr>
          <p:cNvPr id="5" name="Picture 4" descr="DistrictLogo_BackgroundBlu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27273" r="32727" b="31515"/>
          <a:stretch/>
        </p:blipFill>
        <p:spPr>
          <a:xfrm>
            <a:off x="-56010" y="5658319"/>
            <a:ext cx="13716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91" y="228600"/>
            <a:ext cx="8839200" cy="1143000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5400000"/>
            </a:lightRig>
          </a:scene3d>
          <a:sp3d prstMaterial="metal">
            <a:bevelT prst="slope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Section 5 </a:t>
            </a:r>
            <a:b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Action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200900" cy="470892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5.1 – Integrated</a:t>
            </a:r>
          </a:p>
          <a:p>
            <a:pPr lvl="1"/>
            <a:r>
              <a:rPr lang="en-US" sz="3400" dirty="0">
                <a:solidFill>
                  <a:schemeClr val="bg1"/>
                </a:solidFill>
              </a:rPr>
              <a:t>Highlights intergovernmental coordinated activities</a:t>
            </a:r>
          </a:p>
          <a:p>
            <a:pPr lvl="1"/>
            <a:endParaRPr lang="en-US" sz="34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70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09" y="19519"/>
            <a:ext cx="9245600" cy="6934200"/>
          </a:xfrm>
          <a:prstGeom prst="rect">
            <a:avLst/>
          </a:prstGeom>
        </p:spPr>
      </p:pic>
      <p:pic>
        <p:nvPicPr>
          <p:cNvPr id="5" name="Picture 4" descr="DistrictLogo_BackgroundBlu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27273" r="32727" b="31515"/>
          <a:stretch/>
        </p:blipFill>
        <p:spPr>
          <a:xfrm>
            <a:off x="-56010" y="5658319"/>
            <a:ext cx="13716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91" y="228600"/>
            <a:ext cx="8839200" cy="1143000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5400000"/>
            </a:lightRig>
          </a:scene3d>
          <a:sp3d prstMaterial="metal">
            <a:bevelT prst="slope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Section 5 </a:t>
            </a:r>
            <a:b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Action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200900" cy="470892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5.2 – Water Supply and Water Conservation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Enhanced Water Conservation Program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Conservation program expansion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New commercial conservation programs</a:t>
            </a:r>
          </a:p>
          <a:p>
            <a:pPr lvl="1"/>
            <a:endParaRPr lang="en-US" sz="34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51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09" y="0"/>
            <a:ext cx="9245600" cy="6934200"/>
          </a:xfrm>
          <a:prstGeom prst="rect">
            <a:avLst/>
          </a:prstGeom>
        </p:spPr>
      </p:pic>
      <p:pic>
        <p:nvPicPr>
          <p:cNvPr id="7" name="Picture 6" descr="DistrictLogo_BackgroundBlu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27273" r="32727" b="31515"/>
          <a:stretch/>
        </p:blipFill>
        <p:spPr>
          <a:xfrm>
            <a:off x="-56010" y="5638800"/>
            <a:ext cx="1371600" cy="12954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Build on existing programs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Expand and strengthen education and outreach initiatives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Expand measures that were previously basin-specific (multi-family toilet rebates, fire service lines)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Adopt water loss reduction targets</a:t>
            </a:r>
          </a:p>
          <a:p>
            <a:r>
              <a:rPr lang="en-US" dirty="0">
                <a:solidFill>
                  <a:schemeClr val="bg1"/>
                </a:solidFill>
              </a:rPr>
              <a:t>Expanded Commercial programs, including indoor and outdoor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Metering Private Fire Lines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Large Irrigation systems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Pre-rinse spray valves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7191" y="228600"/>
            <a:ext cx="88392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5400000"/>
            </a:lightRig>
          </a:scene3d>
          <a:sp3d prstMaterial="metal">
            <a:bevelT prst="slope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Trebuchet MS" panose="020B0603020202020204" pitchFamily="34" charset="0"/>
              </a:rPr>
              <a:t>Section 5 </a:t>
            </a:r>
            <a:br>
              <a:rPr lang="en-US" sz="320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3200">
                <a:solidFill>
                  <a:schemeClr val="bg1"/>
                </a:solidFill>
                <a:latin typeface="Trebuchet MS" panose="020B0603020202020204" pitchFamily="34" charset="0"/>
              </a:rPr>
              <a:t>Action Items</a:t>
            </a:r>
            <a:endParaRPr lang="en-US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48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09" y="19519"/>
            <a:ext cx="9245600" cy="6934200"/>
          </a:xfrm>
          <a:prstGeom prst="rect">
            <a:avLst/>
          </a:prstGeom>
        </p:spPr>
      </p:pic>
      <p:pic>
        <p:nvPicPr>
          <p:cNvPr id="5" name="Picture 4" descr="DistrictLogo_BackgroundBlu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27273" r="32727" b="31515"/>
          <a:stretch/>
        </p:blipFill>
        <p:spPr>
          <a:xfrm>
            <a:off x="-56010" y="5658319"/>
            <a:ext cx="13716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91" y="228600"/>
            <a:ext cx="8839200" cy="1143000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5400000"/>
            </a:lightRig>
          </a:scene3d>
          <a:sp3d prstMaterial="metal">
            <a:bevelT prst="slope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Section 5 </a:t>
            </a:r>
            <a:b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Action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200900" cy="470892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5.3 - Wastewater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Improving reliability of infrastructure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Digital mapping requirements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38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09" y="19519"/>
            <a:ext cx="9245600" cy="6934200"/>
          </a:xfrm>
          <a:prstGeom prst="rect">
            <a:avLst/>
          </a:prstGeom>
        </p:spPr>
      </p:pic>
      <p:pic>
        <p:nvPicPr>
          <p:cNvPr id="5" name="Picture 4" descr="DistrictLogo_BackgroundBlu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27273" r="32727" b="31515"/>
          <a:stretch/>
        </p:blipFill>
        <p:spPr>
          <a:xfrm>
            <a:off x="-56010" y="5658319"/>
            <a:ext cx="13716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91" y="228600"/>
            <a:ext cx="8839200" cy="1143000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5400000"/>
            </a:lightRig>
          </a:scene3d>
          <a:sp3d prstMaterial="metal">
            <a:bevelT prst="slope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Section 5 </a:t>
            </a:r>
            <a:b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Action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200900" cy="470892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5.4 - Watershed </a:t>
            </a:r>
          </a:p>
          <a:p>
            <a:pPr lvl="1"/>
            <a:r>
              <a:rPr lang="en-US" sz="3400" dirty="0">
                <a:solidFill>
                  <a:schemeClr val="bg1"/>
                </a:solidFill>
              </a:rPr>
              <a:t>Streamlined Action Items</a:t>
            </a:r>
          </a:p>
          <a:p>
            <a:pPr lvl="2"/>
            <a:r>
              <a:rPr lang="en-US" sz="3400" dirty="0">
                <a:solidFill>
                  <a:schemeClr val="bg1"/>
                </a:solidFill>
              </a:rPr>
              <a:t>Monitoring Elements (match the state </a:t>
            </a:r>
            <a:r>
              <a:rPr lang="en-US" sz="3400" dirty="0" err="1">
                <a:solidFill>
                  <a:schemeClr val="bg1"/>
                </a:solidFill>
              </a:rPr>
              <a:t>reqs</a:t>
            </a:r>
            <a:r>
              <a:rPr lang="en-US" sz="3400" dirty="0">
                <a:solidFill>
                  <a:schemeClr val="bg1"/>
                </a:solidFill>
              </a:rPr>
              <a:t>.)</a:t>
            </a:r>
          </a:p>
          <a:p>
            <a:pPr lvl="2"/>
            <a:r>
              <a:rPr lang="en-US" sz="3400" dirty="0" err="1">
                <a:solidFill>
                  <a:schemeClr val="bg1"/>
                </a:solidFill>
              </a:rPr>
              <a:t>Stormwater</a:t>
            </a:r>
            <a:r>
              <a:rPr lang="en-US" sz="3400" dirty="0">
                <a:solidFill>
                  <a:schemeClr val="bg1"/>
                </a:solidFill>
              </a:rPr>
              <a:t> Management (MS4)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74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09" y="19519"/>
            <a:ext cx="9245600" cy="6934200"/>
          </a:xfrm>
          <a:prstGeom prst="rect">
            <a:avLst/>
          </a:prstGeom>
        </p:spPr>
      </p:pic>
      <p:pic>
        <p:nvPicPr>
          <p:cNvPr id="5" name="Picture 4" descr="DistrictLogo_BackgroundBlu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27273" r="32727" b="31515"/>
          <a:stretch/>
        </p:blipFill>
        <p:spPr>
          <a:xfrm>
            <a:off x="-56010" y="5658319"/>
            <a:ext cx="13716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91" y="228600"/>
            <a:ext cx="8839200" cy="1143000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5400000"/>
            </a:lightRig>
          </a:scene3d>
          <a:sp3d prstMaterial="metal">
            <a:bevelT prst="slope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Section 5 </a:t>
            </a:r>
            <a:b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Action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200900" cy="470892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5.5 – Public Education </a:t>
            </a:r>
          </a:p>
          <a:p>
            <a:r>
              <a:rPr lang="en-US" dirty="0">
                <a:solidFill>
                  <a:schemeClr val="bg1"/>
                </a:solidFill>
              </a:rPr>
              <a:t>Provide best management practice case studies on Education programs</a:t>
            </a:r>
          </a:p>
          <a:p>
            <a:r>
              <a:rPr lang="en-US" dirty="0">
                <a:solidFill>
                  <a:schemeClr val="bg1"/>
                </a:solidFill>
              </a:rPr>
              <a:t>Updated Integrated Public Education and Outreach Plan Requirements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Minimum Requirements Tables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Education Focus for Target Audiences Table</a:t>
            </a:r>
          </a:p>
          <a:p>
            <a:endParaRPr lang="en-US" sz="38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4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3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581" y="1143000"/>
            <a:ext cx="8718212" cy="207271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rebuchet MS"/>
                <a:cs typeface="Trebuchet MS"/>
              </a:rPr>
              <a:t>Metropolitan North Georgia Water Planning District</a:t>
            </a:r>
            <a:br>
              <a:rPr lang="en-US" b="1" dirty="0">
                <a:solidFill>
                  <a:schemeClr val="bg1"/>
                </a:solidFill>
                <a:latin typeface="Trebuchet MS"/>
                <a:cs typeface="Trebuchet MS"/>
              </a:rPr>
            </a:br>
            <a:br>
              <a:rPr lang="en-US" b="1" dirty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en-US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2017 DRAFT Water </a:t>
            </a:r>
            <a:br>
              <a:rPr lang="en-US" sz="2800" b="1" i="1" dirty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en-US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Resource Management Plan Review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03860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Trebuchet MS"/>
                <a:cs typeface="Trebuchet MS"/>
              </a:rPr>
              <a:t>February 8,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10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09" y="19519"/>
            <a:ext cx="9245600" cy="6934200"/>
          </a:xfrm>
          <a:prstGeom prst="rect">
            <a:avLst/>
          </a:prstGeom>
        </p:spPr>
      </p:pic>
      <p:pic>
        <p:nvPicPr>
          <p:cNvPr id="5" name="Picture 4" descr="DistrictLogo_BackgroundBlu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27273" r="32727" b="31515"/>
          <a:stretch/>
        </p:blipFill>
        <p:spPr>
          <a:xfrm>
            <a:off x="-56010" y="5658319"/>
            <a:ext cx="13716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91" y="228600"/>
            <a:ext cx="8839200" cy="1143000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5400000"/>
            </a:lightRig>
          </a:scene3d>
          <a:sp3d prstMaterial="metal">
            <a:bevelT prst="slope"/>
          </a:sp3d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Section 6</a:t>
            </a:r>
            <a:b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Plan Implementation and Future Plan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200900" cy="470892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Implementation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Technical Assistance Program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Funding and Financing Options</a:t>
            </a:r>
          </a:p>
          <a:p>
            <a:r>
              <a:rPr lang="en-US" sz="3800" dirty="0">
                <a:solidFill>
                  <a:schemeClr val="bg1"/>
                </a:solidFill>
              </a:rPr>
              <a:t>Future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3800" dirty="0">
                <a:solidFill>
                  <a:schemeClr val="bg1"/>
                </a:solidFill>
              </a:rPr>
              <a:t>Plan Evaluation</a:t>
            </a:r>
          </a:p>
          <a:p>
            <a:endParaRPr lang="en-US" sz="38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8024" t="21170" r="10494" b="13965"/>
          <a:stretch/>
        </p:blipFill>
        <p:spPr>
          <a:xfrm>
            <a:off x="6324600" y="2514600"/>
            <a:ext cx="111759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44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09" y="19519"/>
            <a:ext cx="9245600" cy="6934200"/>
          </a:xfrm>
          <a:prstGeom prst="rect">
            <a:avLst/>
          </a:prstGeom>
        </p:spPr>
      </p:pic>
      <p:pic>
        <p:nvPicPr>
          <p:cNvPr id="5" name="Picture 4" descr="DistrictLogo_BackgroundBlu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27273" r="32727" b="31515"/>
          <a:stretch/>
        </p:blipFill>
        <p:spPr>
          <a:xfrm>
            <a:off x="-56010" y="5658319"/>
            <a:ext cx="13716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91" y="228600"/>
            <a:ext cx="8839200" cy="1143000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5400000"/>
            </a:lightRig>
          </a:scene3d>
          <a:sp3d prstMaterial="metal">
            <a:bevelT prst="slope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Appendices</a:t>
            </a:r>
            <a:b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en-US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200900" cy="470892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Appendix A – River Basin Profiles</a:t>
            </a:r>
          </a:p>
          <a:p>
            <a:r>
              <a:rPr lang="en-US" sz="3800" dirty="0">
                <a:solidFill>
                  <a:schemeClr val="bg1"/>
                </a:solidFill>
              </a:rPr>
              <a:t>Appendix B – County Level Summaries (Posted in late Jan)</a:t>
            </a:r>
          </a:p>
          <a:p>
            <a:r>
              <a:rPr lang="en-US" sz="3800" dirty="0">
                <a:solidFill>
                  <a:schemeClr val="bg1"/>
                </a:solidFill>
              </a:rPr>
              <a:t>Appendix C – Local Education Programs</a:t>
            </a:r>
          </a:p>
          <a:p>
            <a:endParaRPr lang="en-US" sz="38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94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09" y="19519"/>
            <a:ext cx="9245600" cy="6934200"/>
          </a:xfrm>
          <a:prstGeom prst="rect">
            <a:avLst/>
          </a:prstGeom>
        </p:spPr>
      </p:pic>
      <p:pic>
        <p:nvPicPr>
          <p:cNvPr id="5" name="Picture 4" descr="DistrictLogo_BackgroundBlu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27273" r="32727" b="31515"/>
          <a:stretch/>
        </p:blipFill>
        <p:spPr>
          <a:xfrm>
            <a:off x="-56010" y="5658319"/>
            <a:ext cx="13716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200900" cy="47089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Feedback requested by </a:t>
            </a:r>
            <a:r>
              <a:rPr lang="en-US" b="1" u="sng" dirty="0">
                <a:solidFill>
                  <a:schemeClr val="bg1"/>
                </a:solidFill>
              </a:rPr>
              <a:t>February 17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Use </a:t>
            </a:r>
            <a:r>
              <a:rPr lang="en-US" dirty="0" err="1">
                <a:solidFill>
                  <a:schemeClr val="bg1"/>
                </a:solidFill>
              </a:rPr>
              <a:t>EmailMe</a:t>
            </a:r>
            <a:r>
              <a:rPr lang="en-US" dirty="0">
                <a:solidFill>
                  <a:schemeClr val="bg1"/>
                </a:solidFill>
              </a:rPr>
              <a:t> Form Link </a:t>
            </a:r>
          </a:p>
          <a:p>
            <a:r>
              <a:rPr lang="en-US" dirty="0">
                <a:solidFill>
                  <a:schemeClr val="bg1"/>
                </a:solidFill>
              </a:rPr>
              <a:t>Public Comment Period – Spring </a:t>
            </a:r>
          </a:p>
          <a:p>
            <a:r>
              <a:rPr lang="en-US" dirty="0">
                <a:solidFill>
                  <a:schemeClr val="bg1"/>
                </a:solidFill>
              </a:rPr>
              <a:t>District Plan Board Adoption – June 7</a:t>
            </a:r>
          </a:p>
        </p:txBody>
      </p:sp>
    </p:spTree>
    <p:extLst>
      <p:ext uri="{BB962C8B-B14F-4D97-AF65-F5344CB8AC3E}">
        <p14:creationId xmlns:p14="http://schemas.microsoft.com/office/powerpoint/2010/main" val="2612421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trictLogo_Background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1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09" y="0"/>
            <a:ext cx="9245600" cy="6934200"/>
          </a:xfrm>
          <a:prstGeom prst="rect">
            <a:avLst/>
          </a:prstGeom>
        </p:spPr>
      </p:pic>
      <p:pic>
        <p:nvPicPr>
          <p:cNvPr id="5" name="Picture 4" descr="DistrictLogo_BackgroundBlu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27273" r="32727" b="31515"/>
          <a:stretch/>
        </p:blipFill>
        <p:spPr>
          <a:xfrm>
            <a:off x="-56010" y="5638800"/>
            <a:ext cx="13716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2017 DRAFT Water Resource </a:t>
            </a:r>
            <a:b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Management Plan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200900" cy="470892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Key Elements</a:t>
            </a:r>
          </a:p>
          <a:p>
            <a:pPr lvl="1"/>
            <a:r>
              <a:rPr lang="en-US" sz="3400" dirty="0">
                <a:solidFill>
                  <a:schemeClr val="bg1"/>
                </a:solidFill>
              </a:rPr>
              <a:t>Moving from three separate plans to one Integrated Management Plan</a:t>
            </a:r>
          </a:p>
          <a:p>
            <a:pPr lvl="1"/>
            <a:r>
              <a:rPr lang="en-US" sz="3400" dirty="0">
                <a:solidFill>
                  <a:schemeClr val="bg1"/>
                </a:solidFill>
              </a:rPr>
              <a:t>New, expanded and revised action items</a:t>
            </a:r>
          </a:p>
          <a:p>
            <a:pPr lvl="1"/>
            <a:r>
              <a:rPr lang="en-US" sz="3400" dirty="0">
                <a:solidFill>
                  <a:schemeClr val="bg1"/>
                </a:solidFill>
              </a:rPr>
              <a:t>Streamlining elements of Watershed Plan requirements</a:t>
            </a:r>
          </a:p>
          <a:p>
            <a:pPr lvl="1"/>
            <a:endParaRPr lang="en-US" sz="3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" y="2133600"/>
            <a:ext cx="1037791" cy="1895240"/>
            <a:chOff x="54825" y="1706161"/>
            <a:chExt cx="2511707" cy="4112842"/>
          </a:xfrm>
        </p:grpSpPr>
        <p:pic>
          <p:nvPicPr>
            <p:cNvPr id="7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825" y="1706161"/>
              <a:ext cx="1586066" cy="2063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2025" y="2646939"/>
              <a:ext cx="1676401" cy="2188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69225" y="3740954"/>
              <a:ext cx="1597307" cy="2078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31874" t="8594" r="11250" b="3907"/>
          <a:stretch/>
        </p:blipFill>
        <p:spPr>
          <a:xfrm>
            <a:off x="7831884" y="2109281"/>
            <a:ext cx="1299146" cy="159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8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09" y="19519"/>
            <a:ext cx="9245600" cy="6934200"/>
          </a:xfrm>
          <a:prstGeom prst="rect">
            <a:avLst/>
          </a:prstGeom>
        </p:spPr>
      </p:pic>
      <p:pic>
        <p:nvPicPr>
          <p:cNvPr id="5" name="Picture 4" descr="DistrictLogo_BackgroundBlu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27273" r="32727" b="31515"/>
          <a:stretch/>
        </p:blipFill>
        <p:spPr>
          <a:xfrm>
            <a:off x="-56010" y="5658319"/>
            <a:ext cx="13716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DRAFT Plan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200900" cy="4708920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AutoNum type="arabicPeriod"/>
            </a:pPr>
            <a:r>
              <a:rPr lang="en-US" sz="3800" dirty="0">
                <a:solidFill>
                  <a:schemeClr val="bg1"/>
                </a:solidFill>
              </a:rPr>
              <a:t>Introduction</a:t>
            </a:r>
          </a:p>
          <a:p>
            <a:pPr marL="742950" indent="-742950">
              <a:buAutoNum type="arabicPeriod"/>
            </a:pPr>
            <a:r>
              <a:rPr lang="en-US" sz="3800" dirty="0">
                <a:solidFill>
                  <a:schemeClr val="bg1"/>
                </a:solidFill>
              </a:rPr>
              <a:t>Planning Principles and Management Challenges</a:t>
            </a:r>
          </a:p>
          <a:p>
            <a:pPr marL="742950" indent="-742950">
              <a:buAutoNum type="arabicPeriod"/>
            </a:pPr>
            <a:r>
              <a:rPr lang="en-US" sz="3800" dirty="0">
                <a:solidFill>
                  <a:schemeClr val="bg1"/>
                </a:solidFill>
              </a:rPr>
              <a:t>Existing Facilities and Conditions</a:t>
            </a:r>
          </a:p>
          <a:p>
            <a:pPr marL="742950" indent="-742950">
              <a:buAutoNum type="arabicPeriod"/>
            </a:pPr>
            <a:r>
              <a:rPr lang="en-US" sz="3800" dirty="0">
                <a:solidFill>
                  <a:schemeClr val="bg1"/>
                </a:solidFill>
              </a:rPr>
              <a:t>Future Conditions</a:t>
            </a:r>
          </a:p>
          <a:p>
            <a:pPr marL="742950" indent="-742950">
              <a:buAutoNum type="arabicPeriod"/>
            </a:pPr>
            <a:r>
              <a:rPr lang="en-US" sz="3800" dirty="0">
                <a:solidFill>
                  <a:schemeClr val="bg1"/>
                </a:solidFill>
              </a:rPr>
              <a:t>Action Items</a:t>
            </a:r>
          </a:p>
          <a:p>
            <a:pPr marL="742950" indent="-742950">
              <a:buAutoNum type="arabicPeriod"/>
            </a:pPr>
            <a:r>
              <a:rPr lang="en-US" sz="3800" dirty="0">
                <a:solidFill>
                  <a:schemeClr val="bg1"/>
                </a:solidFill>
              </a:rPr>
              <a:t>Plan Implementation and Future Plan Evaluation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43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09" y="19519"/>
            <a:ext cx="9245600" cy="6934200"/>
          </a:xfrm>
          <a:prstGeom prst="rect">
            <a:avLst/>
          </a:prstGeom>
        </p:spPr>
      </p:pic>
      <p:pic>
        <p:nvPicPr>
          <p:cNvPr id="5" name="Picture 4" descr="DistrictLogo_BackgroundBlu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27273" r="32727" b="31515"/>
          <a:stretch/>
        </p:blipFill>
        <p:spPr>
          <a:xfrm>
            <a:off x="-56010" y="5658319"/>
            <a:ext cx="13716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DRAFT Plan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200900" cy="4708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Appendix A – </a:t>
            </a:r>
            <a:r>
              <a:rPr lang="en-US" sz="2800" dirty="0">
                <a:solidFill>
                  <a:schemeClr val="bg1"/>
                </a:solidFill>
              </a:rPr>
              <a:t>River Basin Profiles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Appendix B – </a:t>
            </a:r>
            <a:r>
              <a:rPr lang="en-US" sz="2800" dirty="0">
                <a:solidFill>
                  <a:schemeClr val="bg1"/>
                </a:solidFill>
              </a:rPr>
              <a:t>County Level Summaries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Appendix C – </a:t>
            </a:r>
            <a:r>
              <a:rPr lang="en-US" sz="2800" dirty="0">
                <a:solidFill>
                  <a:schemeClr val="bg1"/>
                </a:solidFill>
              </a:rPr>
              <a:t>Local Public Education Programs: Activities, Key Education Focus Areas and Target Audiences</a:t>
            </a:r>
          </a:p>
        </p:txBody>
      </p:sp>
    </p:spTree>
    <p:extLst>
      <p:ext uri="{BB962C8B-B14F-4D97-AF65-F5344CB8AC3E}">
        <p14:creationId xmlns:p14="http://schemas.microsoft.com/office/powerpoint/2010/main" val="289361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09" y="19519"/>
            <a:ext cx="9245600" cy="6934200"/>
          </a:xfrm>
          <a:prstGeom prst="rect">
            <a:avLst/>
          </a:prstGeom>
        </p:spPr>
      </p:pic>
      <p:pic>
        <p:nvPicPr>
          <p:cNvPr id="5" name="Picture 4" descr="DistrictLogo_BackgroundBlu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27273" r="32727" b="31515"/>
          <a:stretch/>
        </p:blipFill>
        <p:spPr>
          <a:xfrm>
            <a:off x="-56010" y="5658319"/>
            <a:ext cx="13716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5400000"/>
            </a:lightRig>
          </a:scene3d>
          <a:sp3d prstMaterial="metal">
            <a:bevelT prst="slope"/>
          </a:sp3d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Section 1 </a:t>
            </a:r>
            <a:b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200900" cy="470892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Overview of the District</a:t>
            </a:r>
          </a:p>
          <a:p>
            <a:r>
              <a:rPr lang="en-US" sz="3600" dirty="0">
                <a:solidFill>
                  <a:schemeClr val="bg1"/>
                </a:solidFill>
              </a:rPr>
              <a:t>Discussion of Integrated Regional Water Resource Planning</a:t>
            </a:r>
          </a:p>
          <a:p>
            <a:r>
              <a:rPr lang="en-US" sz="3600" dirty="0">
                <a:solidFill>
                  <a:schemeClr val="bg1"/>
                </a:solidFill>
              </a:rPr>
              <a:t>Key Changes in the Plan</a:t>
            </a:r>
          </a:p>
          <a:p>
            <a:r>
              <a:rPr lang="en-US" sz="3600" dirty="0">
                <a:solidFill>
                  <a:schemeClr val="bg1"/>
                </a:solidFill>
              </a:rPr>
              <a:t>Policy Goals</a:t>
            </a:r>
          </a:p>
        </p:txBody>
      </p:sp>
    </p:spTree>
    <p:extLst>
      <p:ext uri="{BB962C8B-B14F-4D97-AF65-F5344CB8AC3E}">
        <p14:creationId xmlns:p14="http://schemas.microsoft.com/office/powerpoint/2010/main" val="249541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09" y="19519"/>
            <a:ext cx="9245600" cy="6934200"/>
          </a:xfrm>
          <a:prstGeom prst="rect">
            <a:avLst/>
          </a:prstGeom>
        </p:spPr>
      </p:pic>
      <p:pic>
        <p:nvPicPr>
          <p:cNvPr id="5" name="Picture 4" descr="DistrictLogo_BackgroundBlu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27273" r="32727" b="31515"/>
          <a:stretch/>
        </p:blipFill>
        <p:spPr>
          <a:xfrm>
            <a:off x="-56010" y="5658319"/>
            <a:ext cx="13716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Policy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620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Protect Water Quality and Public Water Supplies </a:t>
            </a:r>
          </a:p>
          <a:p>
            <a:r>
              <a:rPr lang="en-US" sz="3500" dirty="0">
                <a:solidFill>
                  <a:schemeClr val="bg1"/>
                </a:solidFill>
              </a:rPr>
              <a:t>Support Conservation and/or Demand Management </a:t>
            </a:r>
          </a:p>
          <a:p>
            <a:r>
              <a:rPr lang="en-US" sz="3500" dirty="0">
                <a:solidFill>
                  <a:schemeClr val="bg1"/>
                </a:solidFill>
              </a:rPr>
              <a:t>Support Economic Growth and Development </a:t>
            </a:r>
          </a:p>
          <a:p>
            <a:r>
              <a:rPr lang="en-US" sz="3500" dirty="0">
                <a:solidFill>
                  <a:schemeClr val="bg1"/>
                </a:solidFill>
              </a:rPr>
              <a:t>Equitably Distribute Benefits and Costs </a:t>
            </a:r>
          </a:p>
          <a:p>
            <a:r>
              <a:rPr lang="en-US" sz="3500" dirty="0">
                <a:solidFill>
                  <a:schemeClr val="bg1"/>
                </a:solidFill>
              </a:rPr>
              <a:t>Promote Public Education and Awareness </a:t>
            </a:r>
          </a:p>
          <a:p>
            <a:r>
              <a:rPr lang="en-US" sz="3500" dirty="0">
                <a:solidFill>
                  <a:schemeClr val="bg1"/>
                </a:solidFill>
              </a:rPr>
              <a:t>Facilitate Implementation </a:t>
            </a:r>
          </a:p>
          <a:p>
            <a:r>
              <a:rPr lang="en-US" sz="3500" dirty="0">
                <a:solidFill>
                  <a:schemeClr val="bg1"/>
                </a:solidFill>
              </a:rPr>
              <a:t>Improve Resiliency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80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09" y="19519"/>
            <a:ext cx="9245600" cy="6934200"/>
          </a:xfrm>
          <a:prstGeom prst="rect">
            <a:avLst/>
          </a:prstGeom>
        </p:spPr>
      </p:pic>
      <p:pic>
        <p:nvPicPr>
          <p:cNvPr id="5" name="Picture 4" descr="DistrictLogo_BackgroundBlu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27273" r="32727" b="31515"/>
          <a:stretch/>
        </p:blipFill>
        <p:spPr>
          <a:xfrm>
            <a:off x="-56010" y="5658319"/>
            <a:ext cx="13716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5400000"/>
            </a:lightRig>
          </a:scene3d>
          <a:sp3d prstMaterial="metal">
            <a:bevelT prst="slope"/>
          </a:sp3d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Section 2</a:t>
            </a:r>
            <a:b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Planning Principles and Management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200900" cy="470892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Specific planning principles defined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Maximizing use of existing sources and facilities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Increase water conservation and efficiency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Consider return flows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Appropriate use of reclaimed water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2246930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09" y="19519"/>
            <a:ext cx="9245600" cy="6934200"/>
          </a:xfrm>
          <a:prstGeom prst="rect">
            <a:avLst/>
          </a:prstGeom>
        </p:spPr>
      </p:pic>
      <p:pic>
        <p:nvPicPr>
          <p:cNvPr id="5" name="Picture 4" descr="DistrictLogo_BackgroundBlu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27273" r="32727" b="31515"/>
          <a:stretch/>
        </p:blipFill>
        <p:spPr>
          <a:xfrm>
            <a:off x="-56010" y="5658319"/>
            <a:ext cx="13716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5400000"/>
            </a:lightRig>
          </a:scene3d>
          <a:sp3d prstMaterial="metal">
            <a:bevelT prst="slope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Section 2 – Planning Principles and Management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200900" cy="4708920"/>
          </a:xfrm>
        </p:spPr>
        <p:txBody>
          <a:bodyPr>
            <a:norm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80" y="1389251"/>
            <a:ext cx="7161715" cy="546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00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17661</TotalTime>
  <Words>439</Words>
  <Application>Microsoft Office PowerPoint</Application>
  <PresentationFormat>On-screen Show (4:3)</PresentationFormat>
  <Paragraphs>129</Paragraphs>
  <Slides>23</Slides>
  <Notes>13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Trebuchet MS</vt:lpstr>
      <vt:lpstr>Office Theme</vt:lpstr>
      <vt:lpstr>PowerPoint Presentation</vt:lpstr>
      <vt:lpstr>Metropolitan North Georgia Water Planning District  2017 DRAFT Water  Resource Management Plan Review</vt:lpstr>
      <vt:lpstr>2017 DRAFT Water Resource  Management Plan Review</vt:lpstr>
      <vt:lpstr>DRAFT Plan Outline</vt:lpstr>
      <vt:lpstr>DRAFT Plan Outline</vt:lpstr>
      <vt:lpstr>Section 1  Introduction</vt:lpstr>
      <vt:lpstr>Policy Goals</vt:lpstr>
      <vt:lpstr>Section 2 Planning Principles and Management Challenges</vt:lpstr>
      <vt:lpstr>Section 2 – Planning Principles and Management Challenges</vt:lpstr>
      <vt:lpstr>Section 3  Existing Facilities and Conditions</vt:lpstr>
      <vt:lpstr>Section 4  Future Conditions</vt:lpstr>
      <vt:lpstr>Section 4  Future Conditions</vt:lpstr>
      <vt:lpstr>Section 4  Future Conditions</vt:lpstr>
      <vt:lpstr>Section 5  Action Items</vt:lpstr>
      <vt:lpstr>Section 5  Action Items</vt:lpstr>
      <vt:lpstr>PowerPoint Presentation</vt:lpstr>
      <vt:lpstr>Section 5  Action Items</vt:lpstr>
      <vt:lpstr>Section 5  Action Items</vt:lpstr>
      <vt:lpstr>Section 5  Action Items</vt:lpstr>
      <vt:lpstr>Section 6 Plan Implementation and Future Plan Evaluation</vt:lpstr>
      <vt:lpstr>Appendices </vt:lpstr>
      <vt:lpstr>Schedule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Winning the Future (working title)</dc:title>
  <dc:creator>Jim Jaquish</dc:creator>
  <cp:lastModifiedBy>Kostoula Vallianos</cp:lastModifiedBy>
  <cp:revision>214</cp:revision>
  <cp:lastPrinted>2014-08-01T18:34:29Z</cp:lastPrinted>
  <dcterms:created xsi:type="dcterms:W3CDTF">2006-08-16T00:00:00Z</dcterms:created>
  <dcterms:modified xsi:type="dcterms:W3CDTF">2017-02-07T17:43:55Z</dcterms:modified>
</cp:coreProperties>
</file>